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FESUPO_isotipo_act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368" y="566928"/>
            <a:ext cx="1417320" cy="1417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2057400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FFFFFF"/>
                </a:solidFill>
                <a:latin typeface="Aptos"/>
              </a:defRPr>
            </a:pPr>
            <a:r>
              <a:t>FESUPO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633472"/>
            <a:ext cx="10698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Aptos"/>
              </a:defRPr>
            </a:pPr>
            <a:r>
              <a:t>2023–2026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246120"/>
            <a:ext cx="99669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Aptos"/>
              </a:defRPr>
            </a:pPr>
            <a:r>
              <a:t>DESARROLLO Y</a:t>
            </a:r>
            <a:br/>
            <a:r>
              <a:t>TRANSFORMACIÓN INSTITUCIONAL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572000"/>
            <a:ext cx="10149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FFFFFF"/>
                </a:solidFill>
                <a:latin typeface="Aptos"/>
              </a:defRPr>
            </a:pPr>
            <a:r>
              <a:t>Construyendo las bases para una nueva etapa del powerlifting sudamericano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5989320"/>
            <a:ext cx="99669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 b="0">
                <a:solidFill>
                  <a:srgbClr val="FFFFFF"/>
                </a:solidFill>
                <a:latin typeface="Aptos"/>
              </a:defRPr>
            </a:pPr>
            <a:r>
              <a:t>Congreso Sudamericano · Santiago de Chile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411480"/>
            <a:ext cx="103327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7365D"/>
                </a:solidFill>
                <a:latin typeface="Aptos"/>
              </a:defRPr>
            </a:pPr>
            <a:r>
              <a:t>2023 — Un punto de inflexión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987552"/>
            <a:ext cx="10149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666666"/>
                </a:solidFill>
                <a:latin typeface="Aptos"/>
              </a:defRPr>
            </a:pPr>
            <a:r>
              <a:t>De identificar problemas a cambiar la forma de trabajar</a:t>
            </a:r>
          </a:p>
        </p:txBody>
      </p:sp>
      <p:pic>
        <p:nvPicPr>
          <p:cNvPr id="5" name="Picture 4" descr="FESUPO_isotipo_act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256032"/>
            <a:ext cx="594360" cy="59436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31520" y="1828800"/>
            <a:ext cx="3383280" cy="3063240"/>
          </a:xfrm>
          <a:prstGeom prst="roundRect">
            <a:avLst/>
          </a:prstGeom>
          <a:solidFill>
            <a:srgbClr val="EAF0F8"/>
          </a:solidFill>
          <a:ln>
            <a:solidFill>
              <a:srgbClr val="2F55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148840"/>
            <a:ext cx="2926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17365D"/>
                </a:solidFill>
                <a:latin typeface="Aptos"/>
              </a:defRPr>
            </a:pPr>
            <a:r>
              <a:t>RESPONSABILIDAD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" y="2788920"/>
            <a:ext cx="283464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222222"/>
                </a:solidFill>
                <a:latin typeface="Aptos"/>
              </a:defRPr>
            </a:pPr>
            <a:r>
              <a:t>Las dificultades organizativas exigieron acciones correctivas y estándares más altos.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26280" y="1828800"/>
            <a:ext cx="3383280" cy="3063240"/>
          </a:xfrm>
          <a:prstGeom prst="roundRect">
            <a:avLst/>
          </a:prstGeom>
          <a:solidFill>
            <a:srgbClr val="EAF0F8"/>
          </a:solidFill>
          <a:ln>
            <a:solidFill>
              <a:srgbClr val="2F55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54880" y="2148840"/>
            <a:ext cx="2926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17365D"/>
                </a:solidFill>
                <a:latin typeface="Aptos"/>
              </a:defRPr>
            </a:pPr>
            <a:r>
              <a:t>TRANSPARENCIA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00600" y="2788920"/>
            <a:ext cx="283464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222222"/>
                </a:solidFill>
                <a:latin typeface="Aptos"/>
              </a:defRPr>
            </a:pPr>
            <a:r>
              <a:t>Junio 2023: apertura de la cuenta bancaria institucional de FESUPO en Luxemburgo.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21040" y="1828800"/>
            <a:ext cx="3383280" cy="3063240"/>
          </a:xfrm>
          <a:prstGeom prst="roundRect">
            <a:avLst/>
          </a:prstGeom>
          <a:solidFill>
            <a:srgbClr val="EAF0F8"/>
          </a:solidFill>
          <a:ln>
            <a:solidFill>
              <a:srgbClr val="2F55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49640" y="2148840"/>
            <a:ext cx="2926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17365D"/>
                </a:solidFill>
                <a:latin typeface="Aptos"/>
              </a:defRPr>
            </a:pPr>
            <a:r>
              <a:t>NUEVO MÉTODO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95360" y="2788920"/>
            <a:ext cx="2834640" cy="1508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222222"/>
                </a:solidFill>
                <a:latin typeface="Aptos"/>
              </a:defRPr>
            </a:pPr>
            <a:r>
              <a:t>Planificación, responsabilidades, seguimiento y cumplimiento de estándares.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321808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2F5597"/>
                </a:solidFill>
                <a:latin typeface="Aptos"/>
              </a:defRPr>
            </a:pPr>
            <a:r>
              <a:t>“Un campeonato internacional comienza meses antes del primer levantamiento.”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12680" y="6473952"/>
            <a:ext cx="1417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0">
                <a:solidFill>
                  <a:srgbClr val="666666"/>
                </a:solidFill>
                <a:latin typeface="Aptos"/>
              </a:defRPr>
            </a:pPr>
            <a:r>
              <a:t>FESUPO 2023–2026  |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411480"/>
            <a:ext cx="103327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7365D"/>
                </a:solidFill>
                <a:latin typeface="Aptos"/>
              </a:defRPr>
            </a:pPr>
            <a:r>
              <a:t>2024 — Estándares y nuevos escenarios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987552"/>
            <a:ext cx="10149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666666"/>
                </a:solidFill>
                <a:latin typeface="Aptos"/>
              </a:defRPr>
            </a:pPr>
            <a:r>
              <a:t>Educación, campeonatos más estructurados y un hito multideportivo</a:t>
            </a:r>
          </a:p>
        </p:txBody>
      </p:sp>
      <p:pic>
        <p:nvPicPr>
          <p:cNvPr id="5" name="Picture 4" descr="FESUPO_isotipo_act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256032"/>
            <a:ext cx="594360" cy="594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1828800"/>
            <a:ext cx="31089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200" b="1">
                <a:solidFill>
                  <a:srgbClr val="17365D"/>
                </a:solidFill>
                <a:latin typeface="Aptos"/>
              </a:defRPr>
            </a:pPr>
            <a:r>
              <a:t>39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43200"/>
            <a:ext cx="3108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666666"/>
                </a:solidFill>
                <a:latin typeface="Aptos"/>
              </a:defRPr>
            </a:pPr>
            <a:r>
              <a:t>atletas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1828800"/>
            <a:ext cx="31089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200" b="1">
                <a:solidFill>
                  <a:srgbClr val="17365D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0" y="2743200"/>
            <a:ext cx="3108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666666"/>
                </a:solidFill>
                <a:latin typeface="Aptos"/>
              </a:defRPr>
            </a:pPr>
            <a:r>
              <a:t>países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828800"/>
            <a:ext cx="31089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200" b="1">
                <a:solidFill>
                  <a:srgbClr val="17365D"/>
                </a:solidFill>
                <a:latin typeface="Aptos"/>
              </a:defRPr>
            </a:pPr>
            <a:r>
              <a:t>1ª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0" y="2743200"/>
            <a:ext cx="3108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666666"/>
                </a:solidFill>
                <a:latin typeface="Aptos"/>
              </a:defRPr>
            </a:pPr>
            <a:r>
              <a:t>generación regional</a:t>
            </a:r>
            <a:br/>
            <a:r>
              <a:t>IPF Basic Coach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06908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17365D"/>
                </a:solidFill>
                <a:latin typeface="Aptos"/>
              </a:defRPr>
            </a:pPr>
            <a:r>
              <a:t>JUEGOS BOLIVARIANOS DEL BICENTENARIO · 2–3 DICIEMBRE 2024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" y="4617720"/>
            <a:ext cx="99669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0">
                <a:solidFill>
                  <a:srgbClr val="222222"/>
                </a:solidFill>
                <a:latin typeface="Aptos"/>
              </a:defRPr>
            </a:pPr>
            <a:r>
              <a:t>El powerlifting participó como deporte invitado: un antecedente para futuras integraciones multideportivas.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12680" y="6473952"/>
            <a:ext cx="1417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0">
                <a:solidFill>
                  <a:srgbClr val="666666"/>
                </a:solidFill>
                <a:latin typeface="Aptos"/>
              </a:defRPr>
            </a:pPr>
            <a:r>
              <a:t>FESUPO 2023–2026  |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411480"/>
            <a:ext cx="103327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7365D"/>
                </a:solidFill>
                <a:latin typeface="Aptos"/>
              </a:defRPr>
            </a:pPr>
            <a:r>
              <a:t>2025–2026 — Invertir en las personas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987552"/>
            <a:ext cx="10149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666666"/>
                </a:solidFill>
                <a:latin typeface="Aptos"/>
              </a:defRPr>
            </a:pPr>
            <a:r>
              <a:t>Construyendo capacidad técnica en las Federaciones Miembro</a:t>
            </a:r>
          </a:p>
        </p:txBody>
      </p:sp>
      <p:pic>
        <p:nvPicPr>
          <p:cNvPr id="5" name="Picture 4" descr="FESUPO_isotipo_act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256032"/>
            <a:ext cx="594360" cy="594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4400" y="1828800"/>
            <a:ext cx="31089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200" b="1">
                <a:solidFill>
                  <a:srgbClr val="17365D"/>
                </a:solidFill>
                <a:latin typeface="Aptos"/>
              </a:defRPr>
            </a:pPr>
            <a:r>
              <a:t>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743200"/>
            <a:ext cx="3108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666666"/>
                </a:solidFill>
                <a:latin typeface="Aptos"/>
              </a:defRPr>
            </a:pPr>
            <a:r>
              <a:t>IPF Level II · 2025</a:t>
            </a:r>
            <a:br/>
            <a:r>
              <a:t>100% subsidiados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6280" y="1828800"/>
            <a:ext cx="31089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200" b="1">
                <a:solidFill>
                  <a:srgbClr val="17365D"/>
                </a:solidFill>
                <a:latin typeface="Aptos"/>
              </a:defRPr>
            </a:pPr>
            <a:r>
              <a:t>22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6280" y="2743200"/>
            <a:ext cx="3108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666666"/>
                </a:solidFill>
                <a:latin typeface="Aptos"/>
              </a:defRPr>
            </a:pPr>
            <a:r>
              <a:t>IPF Level II · 2026</a:t>
            </a:r>
            <a:br/>
            <a:r>
              <a:t>50% subsidiados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38160" y="1828800"/>
            <a:ext cx="31089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200" b="1">
                <a:solidFill>
                  <a:srgbClr val="17365D"/>
                </a:solidFill>
                <a:latin typeface="Aptos"/>
              </a:defRPr>
            </a:pPr>
            <a:r>
              <a:t>47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2743200"/>
            <a:ext cx="31089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666666"/>
                </a:solidFill>
                <a:latin typeface="Aptos"/>
              </a:defRPr>
            </a:pPr>
            <a:r>
              <a:t>Level II en dos años</a:t>
            </a:r>
            <a:br/>
            <a:r>
              <a:t>con apoyo directo FESUPO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84632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100" b="1">
                <a:solidFill>
                  <a:srgbClr val="2F5597"/>
                </a:solidFill>
                <a:latin typeface="Aptos"/>
              </a:defRPr>
            </a:pPr>
            <a:r>
              <a:t>El capital humano pasó a ser una inversión continental directa.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12680" y="6473952"/>
            <a:ext cx="1417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0">
                <a:solidFill>
                  <a:srgbClr val="666666"/>
                </a:solidFill>
                <a:latin typeface="Aptos"/>
              </a:defRPr>
            </a:pPr>
            <a:r>
              <a:t>FESUPO 2023–2026  |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411480"/>
            <a:ext cx="103327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7365D"/>
                </a:solidFill>
                <a:latin typeface="Aptos"/>
              </a:defRPr>
            </a:pPr>
            <a:r>
              <a:t>Del desarrollo regional a la participación global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987552"/>
            <a:ext cx="10149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666666"/>
                </a:solidFill>
                <a:latin typeface="Aptos"/>
              </a:defRPr>
            </a:pPr>
            <a:r>
              <a:t>Sudamérica contribuyendo dentro de IPF</a:t>
            </a:r>
          </a:p>
        </p:txBody>
      </p:sp>
      <p:pic>
        <p:nvPicPr>
          <p:cNvPr id="5" name="Picture 4" descr="FESUPO_isotipo_act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256032"/>
            <a:ext cx="594360" cy="594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173736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17365D"/>
                </a:solidFill>
                <a:latin typeface="Aptos"/>
              </a:defRPr>
            </a:pPr>
            <a:r>
              <a:t>DAVID COIMBRA · BRA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28600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2F5597"/>
                </a:solidFill>
                <a:latin typeface="Aptos"/>
              </a:defRPr>
            </a:pPr>
            <a:r>
              <a:t>IPF Coach Commission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1737360"/>
            <a:ext cx="50292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200" b="1">
                <a:solidFill>
                  <a:srgbClr val="17365D"/>
                </a:solidFill>
                <a:latin typeface="Aptos"/>
              </a:defRPr>
            </a:pPr>
            <a:r>
              <a:t>NICOLÁS URIOSTE · URU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09360" y="228600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2F5597"/>
                </a:solidFill>
                <a:latin typeface="Aptos"/>
              </a:defRPr>
            </a:pPr>
            <a:r>
              <a:t>IPF Technical Commission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3246120"/>
            <a:ext cx="2926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17365D"/>
                </a:solidFill>
                <a:latin typeface="Aptos"/>
              </a:defRPr>
            </a:pPr>
            <a:r>
              <a:t>Árbitros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3794760"/>
            <a:ext cx="3200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222222"/>
                </a:solidFill>
                <a:latin typeface="Aptos"/>
              </a:defRPr>
            </a:pPr>
            <a:r>
              <a:t>Más árbitros internacionales.</a:t>
            </a:r>
            <a:br/>
            <a:r>
              <a:t>Próximo objetivo: más Category II y Category 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3246120"/>
            <a:ext cx="2926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17365D"/>
                </a:solidFill>
                <a:latin typeface="Aptos"/>
              </a:defRPr>
            </a:pPr>
            <a:r>
              <a:t>Technical Rulebook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59" y="3794760"/>
            <a:ext cx="3200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222222"/>
                </a:solidFill>
                <a:latin typeface="Aptos"/>
              </a:defRPr>
            </a:pPr>
            <a:r>
              <a:t>Revisión, reforma y reinterpretación de reglas técnicas.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246120"/>
            <a:ext cx="29260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17365D"/>
                </a:solidFill>
                <a:latin typeface="Aptos"/>
              </a:defRPr>
            </a:pPr>
            <a:r>
              <a:t>Referee Briefing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3794760"/>
            <a:ext cx="3200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222222"/>
                </a:solidFill>
                <a:latin typeface="Aptos"/>
              </a:defRPr>
            </a:pPr>
            <a:r>
              <a:t>Reescritura integral después de ~15 años.</a:t>
            </a:r>
            <a:br/>
            <a:r>
              <a:t>Inglés + español.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25780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2F5597"/>
                </a:solidFill>
                <a:latin typeface="Aptos"/>
              </a:defRPr>
            </a:pPr>
            <a:r>
              <a:t>Sudamérica ya no solo aplica estándares IPF. También contribuye a construirlos.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12680" y="6473952"/>
            <a:ext cx="1417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0">
                <a:solidFill>
                  <a:srgbClr val="666666"/>
                </a:solidFill>
                <a:latin typeface="Aptos"/>
              </a:defRPr>
            </a:pPr>
            <a:r>
              <a:t>FESUPO 2023–2026  |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411480"/>
            <a:ext cx="103327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7365D"/>
                </a:solidFill>
                <a:latin typeface="Aptos"/>
              </a:defRPr>
            </a:pPr>
            <a:r>
              <a:t>Infraestructura — dejar un legado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987552"/>
            <a:ext cx="10149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666666"/>
                </a:solidFill>
                <a:latin typeface="Aptos"/>
              </a:defRPr>
            </a:pPr>
            <a:r>
              <a:t>Del campeonato a una mejora permanente para la Federación anfitriona</a:t>
            </a:r>
          </a:p>
        </p:txBody>
      </p:sp>
      <p:pic>
        <p:nvPicPr>
          <p:cNvPr id="5" name="Picture 4" descr="FESUPO_isotipo_act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256032"/>
            <a:ext cx="594360" cy="594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1874519"/>
            <a:ext cx="2423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17365D"/>
                </a:solidFill>
                <a:latin typeface="Aptos"/>
              </a:defRPr>
            </a:pPr>
            <a:r>
              <a:t>2024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2560320"/>
            <a:ext cx="242316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222222"/>
                </a:solidFill>
                <a:latin typeface="Aptos"/>
              </a:defRPr>
            </a:pPr>
            <a:r>
              <a:t>IPF discontinuó la provisión gratuita de racks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6080" y="2395728"/>
            <a:ext cx="457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2F5597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3280" y="1874519"/>
            <a:ext cx="2423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17365D"/>
                </a:solidFill>
                <a:latin typeface="Aptos"/>
              </a:defRPr>
            </a:pPr>
            <a:r>
              <a:t>2025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83280" y="2560320"/>
            <a:ext cx="242316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222222"/>
                </a:solidFill>
                <a:latin typeface="Aptos"/>
              </a:defRPr>
            </a:pPr>
            <a:r>
              <a:t>Se recuperó el subsidio IPF para un rack Eleiko destinado a Chile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806440" y="2395728"/>
            <a:ext cx="457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2F5597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63640" y="1874519"/>
            <a:ext cx="2423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17365D"/>
                </a:solidFill>
                <a:latin typeface="Aptos"/>
              </a:defRPr>
            </a:pPr>
            <a:r>
              <a:t>FESUPO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63640" y="2560320"/>
            <a:ext cx="242316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222222"/>
                </a:solidFill>
                <a:latin typeface="Aptos"/>
              </a:defRPr>
            </a:pPr>
            <a:r>
              <a:t>Asumió por primera vez los costos de importación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0" y="2395728"/>
            <a:ext cx="457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2F5597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0" y="1874519"/>
            <a:ext cx="242316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400" b="1">
                <a:solidFill>
                  <a:srgbClr val="17365D"/>
                </a:solidFill>
                <a:latin typeface="Aptos"/>
              </a:defRPr>
            </a:pPr>
            <a:r>
              <a:t>LEGADO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0" y="2560320"/>
            <a:ext cx="2423160" cy="1325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222222"/>
                </a:solidFill>
                <a:latin typeface="Aptos"/>
              </a:defRPr>
            </a:pPr>
            <a:r>
              <a:t>Infraestructura de nivel internacional permanece en el país anfitrión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498348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2F5597"/>
                </a:solidFill>
                <a:latin typeface="Aptos"/>
              </a:defRPr>
            </a:pPr>
            <a:r>
              <a:t>Un campeonato puede generar valor que permanezca después del último levantamiento.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12680" y="6473952"/>
            <a:ext cx="1417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0">
                <a:solidFill>
                  <a:srgbClr val="666666"/>
                </a:solidFill>
                <a:latin typeface="Aptos"/>
              </a:defRPr>
            </a:pPr>
            <a:r>
              <a:t>FESUPO 2023–2026  |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411480"/>
            <a:ext cx="103327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7365D"/>
                </a:solidFill>
                <a:latin typeface="Aptos"/>
              </a:defRPr>
            </a:pPr>
            <a:r>
              <a:t>Gobernanza — de las personas a las instituciones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987552"/>
            <a:ext cx="10149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666666"/>
                </a:solidFill>
                <a:latin typeface="Aptos"/>
              </a:defRPr>
            </a:pPr>
            <a:r>
              <a:t>Transformar prácticas en estructuras permanentes</a:t>
            </a:r>
          </a:p>
        </p:txBody>
      </p:sp>
      <p:pic>
        <p:nvPicPr>
          <p:cNvPr id="5" name="Picture 4" descr="FESUPO_isotipo_act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256032"/>
            <a:ext cx="594360" cy="59436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31520" y="1828800"/>
            <a:ext cx="3383280" cy="2971800"/>
          </a:xfrm>
          <a:prstGeom prst="roundRect">
            <a:avLst/>
          </a:prstGeom>
          <a:solidFill>
            <a:srgbClr val="EAF0F8"/>
          </a:solidFill>
          <a:ln>
            <a:solidFill>
              <a:srgbClr val="2F55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2148840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17365D"/>
                </a:solidFill>
                <a:latin typeface="Aptos"/>
              </a:defRPr>
            </a:pPr>
            <a:r>
              <a:t>ESPECIALIZACIÓN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83464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222222"/>
                </a:solidFill>
                <a:latin typeface="Aptos"/>
              </a:defRPr>
            </a:pPr>
            <a:r>
              <a:t>Técnico · Médico · Entrenadores · Atletas · Disciplinario · Apelaciones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26280" y="1828800"/>
            <a:ext cx="3383280" cy="2971800"/>
          </a:xfrm>
          <a:prstGeom prst="roundRect">
            <a:avLst/>
          </a:prstGeom>
          <a:solidFill>
            <a:srgbClr val="EAF0F8"/>
          </a:solidFill>
          <a:ln>
            <a:solidFill>
              <a:srgbClr val="2F55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09160" y="2148840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17365D"/>
                </a:solidFill>
                <a:latin typeface="Aptos"/>
              </a:defRPr>
            </a:pPr>
            <a:r>
              <a:t>FUNCIONES DE APOYO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54880" y="283464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222222"/>
                </a:solidFill>
                <a:latin typeface="Aptos"/>
              </a:defRPr>
            </a:pPr>
            <a:r>
              <a:t>Tournament Secretary · Media &amp; Communications Officer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321040" y="1828800"/>
            <a:ext cx="3383280" cy="2971800"/>
          </a:xfrm>
          <a:prstGeom prst="roundRect">
            <a:avLst/>
          </a:prstGeom>
          <a:solidFill>
            <a:srgbClr val="EAF0F8"/>
          </a:solidFill>
          <a:ln>
            <a:solidFill>
              <a:srgbClr val="2F55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503920" y="2148840"/>
            <a:ext cx="30175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1">
                <a:solidFill>
                  <a:srgbClr val="17365D"/>
                </a:solidFill>
                <a:latin typeface="Aptos"/>
              </a:defRPr>
            </a:pPr>
            <a:r>
              <a:t>PREPARACIÓN DE SEDES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549640" y="2834640"/>
            <a:ext cx="29260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222222"/>
                </a:solidFill>
                <a:latin typeface="Aptos"/>
              </a:defRPr>
            </a:pPr>
            <a:r>
              <a:t>Contratos · presupuestos · cronogramas · inspección 180–120 días antes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257800"/>
            <a:ext cx="103327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2F5597"/>
                </a:solidFill>
                <a:latin typeface="Aptos"/>
              </a:defRPr>
            </a:pPr>
            <a:r>
              <a:t>No más burocracia: menos dependencia de unas pocas personas.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12680" y="6473952"/>
            <a:ext cx="1417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0">
                <a:solidFill>
                  <a:srgbClr val="666666"/>
                </a:solidFill>
                <a:latin typeface="Aptos"/>
              </a:defRPr>
            </a:pPr>
            <a:r>
              <a:t>FESUPO 2023–2026  |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411480"/>
            <a:ext cx="103327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7365D"/>
                </a:solidFill>
                <a:latin typeface="Aptos"/>
              </a:defRPr>
            </a:pPr>
            <a:r>
              <a:t>Deporte Seguro — actuar antes de que el tema fuera global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987552"/>
            <a:ext cx="10149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666666"/>
                </a:solidFill>
                <a:latin typeface="Aptos"/>
              </a:defRPr>
            </a:pPr>
            <a:r>
              <a:t>Un antecedente nacional con potencial continental</a:t>
            </a:r>
          </a:p>
        </p:txBody>
      </p:sp>
      <p:pic>
        <p:nvPicPr>
          <p:cNvPr id="5" name="Picture 4" descr="FESUPO_isotipo_act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256032"/>
            <a:ext cx="594360" cy="5943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80160" y="2926080"/>
            <a:ext cx="9509760" cy="54864"/>
          </a:xfrm>
          <a:prstGeom prst="rect">
            <a:avLst/>
          </a:prstGeom>
          <a:solidFill>
            <a:srgbClr val="2F55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371600" y="2779776"/>
            <a:ext cx="347472" cy="347472"/>
          </a:xfrm>
          <a:prstGeom prst="ellipse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1828800"/>
            <a:ext cx="1737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17365D"/>
                </a:solidFill>
                <a:latin typeface="Aptos"/>
              </a:defRPr>
            </a:pPr>
            <a:r>
              <a:t>JUNIO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3429000"/>
            <a:ext cx="21945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222222"/>
                </a:solidFill>
                <a:latin typeface="Aptos"/>
              </a:defRPr>
            </a:pPr>
            <a:r>
              <a:t>FULP implementa su Política de Deporte Seguro y Salvaguarda</a:t>
            </a:r>
            <a:br/>
            <a:r>
              <a:t>suscrita por sus clubes</a:t>
            </a:r>
          </a:p>
        </p:txBody>
      </p:sp>
      <p:sp>
        <p:nvSpPr>
          <p:cNvPr id="10" name="Oval 9"/>
          <p:cNvSpPr/>
          <p:nvPr/>
        </p:nvSpPr>
        <p:spPr>
          <a:xfrm>
            <a:off x="4709160" y="2779776"/>
            <a:ext cx="347472" cy="347472"/>
          </a:xfrm>
          <a:prstGeom prst="ellipse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023360" y="1828800"/>
            <a:ext cx="1737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17365D"/>
                </a:solidFill>
                <a:latin typeface="Aptos"/>
              </a:defRPr>
            </a:pPr>
            <a:r>
              <a:t>JUNIO 2026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3429000"/>
            <a:ext cx="21945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222222"/>
                </a:solidFill>
                <a:latin typeface="Aptos"/>
              </a:defRPr>
            </a:pPr>
            <a:r>
              <a:t>Incidente en Lituania</a:t>
            </a:r>
          </a:p>
        </p:txBody>
      </p:sp>
      <p:sp>
        <p:nvSpPr>
          <p:cNvPr id="13" name="Oval 12"/>
          <p:cNvSpPr/>
          <p:nvPr/>
        </p:nvSpPr>
        <p:spPr>
          <a:xfrm>
            <a:off x="8001000" y="2779776"/>
            <a:ext cx="347472" cy="347472"/>
          </a:xfrm>
          <a:prstGeom prst="ellipse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315200" y="1828800"/>
            <a:ext cx="1737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17365D"/>
                </a:solidFill>
                <a:latin typeface="Aptos"/>
              </a:defRPr>
            </a:pPr>
            <a:r>
              <a:t>AGOSTO 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32320" y="3429000"/>
            <a:ext cx="21945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400" b="0">
                <a:solidFill>
                  <a:srgbClr val="222222"/>
                </a:solidFill>
                <a:latin typeface="Aptos"/>
              </a:defRPr>
            </a:pPr>
            <a:r>
              <a:t>IPF Athlete Safety, Integrity</a:t>
            </a:r>
            <a:br/>
            <a:r>
              <a:t>and Inclusion Initiative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166360"/>
            <a:ext cx="103327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2F5597"/>
                </a:solidFill>
                <a:latin typeface="Aptos"/>
              </a:defRPr>
            </a:pPr>
            <a:r>
              <a:t>La experiencia de FULP puede servir como referencia para una futura política continental de FESUPO.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12680" y="6473952"/>
            <a:ext cx="1417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0">
                <a:solidFill>
                  <a:srgbClr val="666666"/>
                </a:solidFill>
                <a:latin typeface="Aptos"/>
              </a:defRPr>
            </a:pPr>
            <a:r>
              <a:t>FESUPO 2023–2026  |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58368" y="411480"/>
            <a:ext cx="1033272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700" b="1">
                <a:solidFill>
                  <a:srgbClr val="17365D"/>
                </a:solidFill>
                <a:latin typeface="Aptos"/>
              </a:defRPr>
            </a:pPr>
            <a:r>
              <a:t>2023–2026 — De reaccionar a planificar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76656" y="987552"/>
            <a:ext cx="101498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666666"/>
                </a:solidFill>
                <a:latin typeface="Aptos"/>
              </a:defRPr>
            </a:pPr>
            <a:r>
              <a:t>El cambio más importante fue la manera de trabajar</a:t>
            </a:r>
          </a:p>
        </p:txBody>
      </p:sp>
      <p:pic>
        <p:nvPicPr>
          <p:cNvPr id="5" name="Picture 4" descr="FESUPO_isotipo_act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9960" y="256032"/>
            <a:ext cx="594360" cy="59436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685800" y="1920240"/>
            <a:ext cx="2468880" cy="2468880"/>
          </a:xfrm>
          <a:prstGeom prst="roundRect">
            <a:avLst/>
          </a:prstGeom>
          <a:solidFill>
            <a:srgbClr val="EAF0F8"/>
          </a:solidFill>
          <a:ln>
            <a:solidFill>
              <a:srgbClr val="2F55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240280"/>
            <a:ext cx="2103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7365D"/>
                </a:solidFill>
                <a:latin typeface="Aptos"/>
              </a:defRPr>
            </a:pPr>
            <a:r>
              <a:t>2023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971800"/>
            <a:ext cx="2103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2F5597"/>
                </a:solidFill>
                <a:latin typeface="Aptos"/>
              </a:defRPr>
            </a:pPr>
            <a:r>
              <a:t>REACCIONAR</a:t>
            </a:r>
            <a:br/>
            <a:r>
              <a:t>Y CORREGIR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66160" y="1920240"/>
            <a:ext cx="2468880" cy="2468880"/>
          </a:xfrm>
          <a:prstGeom prst="roundRect">
            <a:avLst/>
          </a:prstGeom>
          <a:solidFill>
            <a:srgbClr val="EAF0F8"/>
          </a:solidFill>
          <a:ln>
            <a:solidFill>
              <a:srgbClr val="2F55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749039" y="2240280"/>
            <a:ext cx="2103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7365D"/>
                </a:solidFill>
                <a:latin typeface="Aptos"/>
              </a:defRPr>
            </a:pPr>
            <a:r>
              <a:t>2024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49039" y="2971800"/>
            <a:ext cx="2103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2F5597"/>
                </a:solidFill>
                <a:latin typeface="Aptos"/>
              </a:defRPr>
            </a:pPr>
            <a:r>
              <a:t>ESTANDARIZAR</a:t>
            </a:r>
            <a:br/>
            <a:r>
              <a:t>Y ABRIR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46520" y="1920240"/>
            <a:ext cx="2468880" cy="2468880"/>
          </a:xfrm>
          <a:prstGeom prst="roundRect">
            <a:avLst/>
          </a:prstGeom>
          <a:solidFill>
            <a:srgbClr val="EAF0F8"/>
          </a:solidFill>
          <a:ln>
            <a:solidFill>
              <a:srgbClr val="2F55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29400" y="2240280"/>
            <a:ext cx="2103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7365D"/>
                </a:solidFill>
                <a:latin typeface="Aptos"/>
              </a:defRPr>
            </a:pPr>
            <a:r>
              <a:t>2025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29400" y="2971800"/>
            <a:ext cx="210312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2F5597"/>
                </a:solidFill>
                <a:latin typeface="Aptos"/>
              </a:defRPr>
            </a:pPr>
            <a:r>
              <a:t>EDUCAR</a:t>
            </a:r>
            <a:br/>
            <a:r>
              <a:t>E INVERTIR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326880" y="1920240"/>
            <a:ext cx="2468880" cy="2468880"/>
          </a:xfrm>
          <a:prstGeom prst="roundRect">
            <a:avLst/>
          </a:prstGeom>
          <a:solidFill>
            <a:srgbClr val="EAF0F8"/>
          </a:solidFill>
          <a:ln>
            <a:solidFill>
              <a:srgbClr val="2F559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509759" y="2240280"/>
            <a:ext cx="2103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17365D"/>
                </a:solidFill>
                <a:latin typeface="Aptos"/>
              </a:defRPr>
            </a:pPr>
            <a:r>
              <a:t>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09759" y="2971800"/>
            <a:ext cx="21031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>
                <a:solidFill>
                  <a:srgbClr val="2F5597"/>
                </a:solidFill>
                <a:latin typeface="Aptos"/>
              </a:defRPr>
            </a:pPr>
            <a:r>
              <a:rPr sz="1600" dirty="0"/>
              <a:t>INSTITUCIONALIZAR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5029200"/>
            <a:ext cx="1014984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17365D"/>
                </a:solidFill>
                <a:latin typeface="Aptos"/>
              </a:defRPr>
            </a:pPr>
            <a:r>
              <a:t>Construir sistemas capaces de prevenir problemas, gestionarlos y aprender de ellos.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12680" y="6473952"/>
            <a:ext cx="1417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800" b="0">
                <a:solidFill>
                  <a:srgbClr val="666666"/>
                </a:solidFill>
                <a:latin typeface="Aptos"/>
              </a:defRPr>
            </a:pPr>
            <a:r>
              <a:t>FESUPO 2023–2026  |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65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FESUPO_isotipo_actu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3248" y="548640"/>
            <a:ext cx="1051560" cy="10515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82880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Aptos"/>
              </a:defRPr>
            </a:pPr>
            <a:r>
              <a:t>2023–2026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42316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000" b="1">
                <a:solidFill>
                  <a:srgbClr val="FFFFFF"/>
                </a:solidFill>
                <a:latin typeface="Aptos"/>
              </a:defRPr>
            </a:pPr>
            <a:r>
              <a:t>CONSTRUIR LAS BASES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429000"/>
            <a:ext cx="103327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500" b="1">
                <a:solidFill>
                  <a:srgbClr val="FFFFFF"/>
                </a:solidFill>
                <a:latin typeface="Aptos"/>
              </a:defRPr>
            </a:pPr>
            <a:r>
              <a:t>2026–2030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02336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Aptos"/>
              </a:defRPr>
            </a:pPr>
            <a:r>
              <a:t>CONSOLIDAR · DESARROLLAR · PROYECTAR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349240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0">
                <a:solidFill>
                  <a:srgbClr val="FFFFFF"/>
                </a:solidFill>
                <a:latin typeface="Aptos"/>
              </a:defRPr>
            </a:pPr>
            <a:r>
              <a:t>¿Dónde queremos que esté el powerlifting sudamericano en 2030?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567</Words>
  <Application>Microsoft Office PowerPoint</Application>
  <PresentationFormat>Panorámica</PresentationFormat>
  <Paragraphs>102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Nicolas Urioste</cp:lastModifiedBy>
  <cp:revision>2</cp:revision>
  <dcterms:created xsi:type="dcterms:W3CDTF">2013-01-27T09:14:16Z</dcterms:created>
  <dcterms:modified xsi:type="dcterms:W3CDTF">2026-09-11T21:32:24Z</dcterms:modified>
  <cp:category/>
</cp:coreProperties>
</file>